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b="def" i="def"/>
      <a:tcStyle>
        <a:tcBdr/>
        <a:fill>
          <a:solidFill>
            <a:srgbClr val="FF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8" name="Shape 98"/>
          <p:cNvSpPr/>
          <p:nvPr>
            <p:ph type="sldImg"/>
          </p:nvPr>
        </p:nvSpPr>
        <p:spPr>
          <a:xfrm>
            <a:off x="1143000" y="685800"/>
            <a:ext cx="4572000" cy="3429000"/>
          </a:xfrm>
          <a:prstGeom prst="rect">
            <a:avLst/>
          </a:prstGeom>
        </p:spPr>
        <p:txBody>
          <a:bodyPr/>
          <a:lstStyle/>
          <a:p>
            <a:pPr/>
          </a:p>
        </p:txBody>
      </p:sp>
      <p:sp>
        <p:nvSpPr>
          <p:cNvPr id="99" name="Shape 9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number">
    <p:spTree>
      <p:nvGrpSpPr>
        <p:cNvPr id="1" name=""/>
        <p:cNvGrpSpPr/>
        <p:nvPr/>
      </p:nvGrpSpPr>
      <p:grpSpPr>
        <a:xfrm>
          <a:off x="0" y="0"/>
          <a:ext cx="0" cy="0"/>
          <a:chOff x="0" y="0"/>
          <a:chExt cx="0" cy="0"/>
        </a:xfrm>
      </p:grpSpPr>
      <p:sp>
        <p:nvSpPr>
          <p:cNvPr id="90" name="Title Text"/>
          <p:cNvSpPr txBox="1"/>
          <p:nvPr>
            <p:ph type="title"/>
          </p:nvPr>
        </p:nvSpPr>
        <p:spPr>
          <a:xfrm>
            <a:off x="311699" y="1106125"/>
            <a:ext cx="8520602" cy="1963500"/>
          </a:xfrm>
          <a:prstGeom prst="rect">
            <a:avLst/>
          </a:prstGeom>
        </p:spPr>
        <p:txBody>
          <a:bodyPr anchor="b">
            <a:normAutofit fontScale="100000" lnSpcReduction="0"/>
          </a:bodyPr>
          <a:lstStyle>
            <a:lvl1pPr algn="ctr">
              <a:defRPr sz="12000"/>
            </a:lvl1pPr>
          </a:lstStyle>
          <a:p>
            <a:pPr/>
            <a:r>
              <a:t>Title Text</a:t>
            </a:r>
          </a:p>
        </p:txBody>
      </p:sp>
      <p:sp>
        <p:nvSpPr>
          <p:cNvPr id="91" name="Body Level One…"/>
          <p:cNvSpPr txBox="1"/>
          <p:nvPr>
            <p:ph type="body" sz="half" idx="1"/>
          </p:nvPr>
        </p:nvSpPr>
        <p:spPr>
          <a:xfrm>
            <a:off x="311699" y="3152225"/>
            <a:ext cx="8520602" cy="1300800"/>
          </a:xfrm>
          <a:prstGeom prst="rect">
            <a:avLst/>
          </a:prstGeom>
        </p:spPr>
        <p:txBody>
          <a:bodyPr>
            <a:normAutofit fontScale="100000" lnSpcReduction="0"/>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8" name="Title Text"/>
          <p:cNvSpPr txBox="1"/>
          <p:nvPr>
            <p:ph type="title"/>
          </p:nvPr>
        </p:nvSpPr>
        <p:spPr>
          <a:xfrm>
            <a:off x="311708" y="744574"/>
            <a:ext cx="8520601" cy="2052601"/>
          </a:xfrm>
          <a:prstGeom prst="rect">
            <a:avLst/>
          </a:prstGeom>
        </p:spPr>
        <p:txBody>
          <a:bodyPr anchor="b">
            <a:normAutofit fontScale="100000" lnSpcReduction="0"/>
          </a:bodyPr>
          <a:lstStyle>
            <a:lvl1pPr algn="ctr">
              <a:defRPr sz="5200"/>
            </a:lvl1pPr>
          </a:lstStyle>
          <a:p>
            <a:pPr/>
            <a:r>
              <a:t>Title Text</a:t>
            </a:r>
          </a:p>
        </p:txBody>
      </p:sp>
      <p:sp>
        <p:nvSpPr>
          <p:cNvPr id="19" name="Body Level One…"/>
          <p:cNvSpPr txBox="1"/>
          <p:nvPr>
            <p:ph type="body" sz="quarter" idx="1"/>
          </p:nvPr>
        </p:nvSpPr>
        <p:spPr>
          <a:xfrm>
            <a:off x="311699" y="2834125"/>
            <a:ext cx="8520602" cy="792601"/>
          </a:xfrm>
          <a:prstGeom prst="rect">
            <a:avLst/>
          </a:prstGeom>
        </p:spPr>
        <p:txBody>
          <a:bodyPr>
            <a:normAutofit fontScale="100000" lnSpcReduction="0"/>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7" name="Title Text"/>
          <p:cNvSpPr txBox="1"/>
          <p:nvPr>
            <p:ph type="title"/>
          </p:nvPr>
        </p:nvSpPr>
        <p:spPr>
          <a:xfrm>
            <a:off x="311699" y="445025"/>
            <a:ext cx="8520602" cy="572701"/>
          </a:xfrm>
          <a:prstGeom prst="rect">
            <a:avLst/>
          </a:prstGeom>
        </p:spPr>
        <p:txBody>
          <a:bodyPr>
            <a:normAutofit fontScale="100000" lnSpcReduction="0"/>
          </a:bodyPr>
          <a:lstStyle/>
          <a:p>
            <a:pPr/>
            <a:r>
              <a:t>Title Text</a:t>
            </a:r>
          </a:p>
        </p:txBody>
      </p:sp>
      <p:sp>
        <p:nvSpPr>
          <p:cNvPr id="28" name="Body Level One…"/>
          <p:cNvSpPr txBox="1"/>
          <p:nvPr>
            <p:ph type="body" idx="1"/>
          </p:nvPr>
        </p:nvSpPr>
        <p:spPr>
          <a:xfrm>
            <a:off x="311699" y="1152475"/>
            <a:ext cx="8520602" cy="34164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36" name="Title Text"/>
          <p:cNvSpPr txBox="1"/>
          <p:nvPr>
            <p:ph type="title"/>
          </p:nvPr>
        </p:nvSpPr>
        <p:spPr>
          <a:xfrm>
            <a:off x="311699" y="445025"/>
            <a:ext cx="8520602" cy="572701"/>
          </a:xfrm>
          <a:prstGeom prst="rect">
            <a:avLst/>
          </a:prstGeom>
        </p:spPr>
        <p:txBody>
          <a:bodyPr>
            <a:normAutofit fontScale="100000" lnSpcReduction="0"/>
          </a:bodyPr>
          <a:lstStyle/>
          <a:p>
            <a:pPr/>
            <a:r>
              <a:t>Title Text</a:t>
            </a:r>
          </a:p>
        </p:txBody>
      </p:sp>
      <p:sp>
        <p:nvSpPr>
          <p:cNvPr id="37" name="Body Level One…"/>
          <p:cNvSpPr txBox="1"/>
          <p:nvPr>
            <p:ph type="body" sz="half" idx="1"/>
          </p:nvPr>
        </p:nvSpPr>
        <p:spPr>
          <a:xfrm>
            <a:off x="311699" y="1152475"/>
            <a:ext cx="3999902" cy="3416400"/>
          </a:xfrm>
          <a:prstGeom prst="rect">
            <a:avLst/>
          </a:prstGeom>
        </p:spPr>
        <p:txBody>
          <a:bodyPr>
            <a:normAutofit fontScale="100000" lnSpcReduction="0"/>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38" name="Google Shape;25;p10"/>
          <p:cNvSpPr txBox="1"/>
          <p:nvPr>
            <p:ph type="body" sz="half" idx="21"/>
          </p:nvPr>
        </p:nvSpPr>
        <p:spPr>
          <a:xfrm>
            <a:off x="4832399" y="1152475"/>
            <a:ext cx="3999902" cy="3416400"/>
          </a:xfrm>
          <a:prstGeom prst="rect">
            <a:avLst/>
          </a:prstGeom>
        </p:spPr>
        <p:txBody>
          <a:bodyPr>
            <a:normAutofit fontScale="100000" lnSpcReduction="0"/>
          </a:bodyPr>
          <a:lstStyle/>
          <a:p>
            <a:pPr indent="-317500">
              <a:buSzPts val="1400"/>
              <a:defRPr sz="1400"/>
            </a:pP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46" name="Title Text"/>
          <p:cNvSpPr txBox="1"/>
          <p:nvPr>
            <p:ph type="title"/>
          </p:nvPr>
        </p:nvSpPr>
        <p:spPr>
          <a:xfrm>
            <a:off x="311699" y="445025"/>
            <a:ext cx="8520602" cy="572701"/>
          </a:xfrm>
          <a:prstGeom prst="rect">
            <a:avLst/>
          </a:prstGeom>
        </p:spPr>
        <p:txBody>
          <a:bodyPr>
            <a:normAutofit fontScale="100000" lnSpcReduction="0"/>
          </a:bodyPr>
          <a:lstStyle/>
          <a:p>
            <a:pPr/>
            <a:r>
              <a:t>Title Text</a:t>
            </a: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 column text">
    <p:spTree>
      <p:nvGrpSpPr>
        <p:cNvPr id="1" name=""/>
        <p:cNvGrpSpPr/>
        <p:nvPr/>
      </p:nvGrpSpPr>
      <p:grpSpPr>
        <a:xfrm>
          <a:off x="0" y="0"/>
          <a:ext cx="0" cy="0"/>
          <a:chOff x="0" y="0"/>
          <a:chExt cx="0" cy="0"/>
        </a:xfrm>
      </p:grpSpPr>
      <p:sp>
        <p:nvSpPr>
          <p:cNvPr id="54" name="Title Text"/>
          <p:cNvSpPr txBox="1"/>
          <p:nvPr>
            <p:ph type="title"/>
          </p:nvPr>
        </p:nvSpPr>
        <p:spPr>
          <a:xfrm>
            <a:off x="311699" y="555600"/>
            <a:ext cx="2808001" cy="755700"/>
          </a:xfrm>
          <a:prstGeom prst="rect">
            <a:avLst/>
          </a:prstGeom>
        </p:spPr>
        <p:txBody>
          <a:bodyPr anchor="b">
            <a:normAutofit fontScale="100000" lnSpcReduction="0"/>
          </a:bodyPr>
          <a:lstStyle>
            <a:lvl1pPr>
              <a:defRPr sz="2400"/>
            </a:lvl1pPr>
          </a:lstStyle>
          <a:p>
            <a:pPr/>
            <a:r>
              <a:t>Title Text</a:t>
            </a:r>
          </a:p>
        </p:txBody>
      </p:sp>
      <p:sp>
        <p:nvSpPr>
          <p:cNvPr id="55" name="Body Level One…"/>
          <p:cNvSpPr txBox="1"/>
          <p:nvPr>
            <p:ph type="body" sz="quarter" idx="1"/>
          </p:nvPr>
        </p:nvSpPr>
        <p:spPr>
          <a:xfrm>
            <a:off x="311699" y="1389599"/>
            <a:ext cx="2808001" cy="3179401"/>
          </a:xfrm>
          <a:prstGeom prst="rect">
            <a:avLst/>
          </a:prstGeom>
        </p:spPr>
        <p:txBody>
          <a:bodyPr>
            <a:normAutofit fontScale="100000" lnSpcReduction="0"/>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 point">
    <p:spTree>
      <p:nvGrpSpPr>
        <p:cNvPr id="1" name=""/>
        <p:cNvGrpSpPr/>
        <p:nvPr/>
      </p:nvGrpSpPr>
      <p:grpSpPr>
        <a:xfrm>
          <a:off x="0" y="0"/>
          <a:ext cx="0" cy="0"/>
          <a:chOff x="0" y="0"/>
          <a:chExt cx="0" cy="0"/>
        </a:xfrm>
      </p:grpSpPr>
      <p:sp>
        <p:nvSpPr>
          <p:cNvPr id="63" name="Title Text"/>
          <p:cNvSpPr txBox="1"/>
          <p:nvPr>
            <p:ph type="title"/>
          </p:nvPr>
        </p:nvSpPr>
        <p:spPr>
          <a:xfrm>
            <a:off x="490250" y="450149"/>
            <a:ext cx="6367801" cy="4090801"/>
          </a:xfrm>
          <a:prstGeom prst="rect">
            <a:avLst/>
          </a:prstGeom>
        </p:spPr>
        <p:txBody>
          <a:bodyPr anchor="ctr">
            <a:normAutofit fontScale="100000" lnSpcReduction="0"/>
          </a:bodyPr>
          <a:lstStyle>
            <a:lvl1pPr>
              <a:defRPr sz="4800"/>
            </a:lvl1p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title and description">
    <p:spTree>
      <p:nvGrpSpPr>
        <p:cNvPr id="1" name=""/>
        <p:cNvGrpSpPr/>
        <p:nvPr/>
      </p:nvGrpSpPr>
      <p:grpSpPr>
        <a:xfrm>
          <a:off x="0" y="0"/>
          <a:ext cx="0" cy="0"/>
          <a:chOff x="0" y="0"/>
          <a:chExt cx="0" cy="0"/>
        </a:xfrm>
      </p:grpSpPr>
      <p:sp>
        <p:nvSpPr>
          <p:cNvPr id="71" name="Google Shape;38;p14"/>
          <p:cNvSpPr/>
          <p:nvPr/>
        </p:nvSpPr>
        <p:spPr>
          <a:xfrm>
            <a:off x="4572000" y="-125"/>
            <a:ext cx="4572000" cy="5143501"/>
          </a:xfrm>
          <a:prstGeom prst="rect">
            <a:avLst/>
          </a:prstGeom>
          <a:solidFill>
            <a:srgbClr val="EEEEEE"/>
          </a:solidFill>
          <a:ln w="12700">
            <a:miter lim="400000"/>
          </a:ln>
        </p:spPr>
        <p:txBody>
          <a:bodyPr lIns="0" tIns="0" rIns="0" bIns="0" anchor="ctr"/>
          <a:lstStyle/>
          <a:p>
            <a:pPr/>
          </a:p>
        </p:txBody>
      </p:sp>
      <p:sp>
        <p:nvSpPr>
          <p:cNvPr id="72" name="Title Text"/>
          <p:cNvSpPr txBox="1"/>
          <p:nvPr>
            <p:ph type="title"/>
          </p:nvPr>
        </p:nvSpPr>
        <p:spPr>
          <a:xfrm>
            <a:off x="265500" y="1233175"/>
            <a:ext cx="4045200" cy="1482301"/>
          </a:xfrm>
          <a:prstGeom prst="rect">
            <a:avLst/>
          </a:prstGeom>
        </p:spPr>
        <p:txBody>
          <a:bodyPr anchor="b">
            <a:normAutofit fontScale="100000" lnSpcReduction="0"/>
          </a:bodyPr>
          <a:lstStyle>
            <a:lvl1pPr algn="ctr">
              <a:defRPr sz="4200"/>
            </a:lvl1pPr>
          </a:lstStyle>
          <a:p>
            <a:pPr/>
            <a:r>
              <a:t>Title Text</a:t>
            </a:r>
          </a:p>
        </p:txBody>
      </p:sp>
      <p:sp>
        <p:nvSpPr>
          <p:cNvPr id="73" name="Body Level One…"/>
          <p:cNvSpPr txBox="1"/>
          <p:nvPr>
            <p:ph type="body" sz="quarter" idx="1"/>
          </p:nvPr>
        </p:nvSpPr>
        <p:spPr>
          <a:xfrm>
            <a:off x="265500" y="2803075"/>
            <a:ext cx="4045200" cy="1235101"/>
          </a:xfrm>
          <a:prstGeom prst="rect">
            <a:avLst/>
          </a:prstGeom>
        </p:spPr>
        <p:txBody>
          <a:bodyPr>
            <a:normAutofit fontScale="100000" lnSpcReduction="0"/>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74" name="Google Shape;41;p14"/>
          <p:cNvSpPr txBox="1"/>
          <p:nvPr>
            <p:ph type="body" sz="half" idx="21"/>
          </p:nvPr>
        </p:nvSpPr>
        <p:spPr>
          <a:xfrm>
            <a:off x="4939500" y="724074"/>
            <a:ext cx="3837000" cy="3695102"/>
          </a:xfrm>
          <a:prstGeom prst="rect">
            <a:avLst/>
          </a:prstGeom>
        </p:spPr>
        <p:txBody>
          <a:bodyPr anchor="ctr">
            <a:normAutofit fontScale="100000" lnSpcReduction="0"/>
          </a:bodyPr>
          <a:lstStyle/>
          <a:p>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
    <p:spTree>
      <p:nvGrpSpPr>
        <p:cNvPr id="1" name=""/>
        <p:cNvGrpSpPr/>
        <p:nvPr/>
      </p:nvGrpSpPr>
      <p:grpSpPr>
        <a:xfrm>
          <a:off x="0" y="0"/>
          <a:ext cx="0" cy="0"/>
          <a:chOff x="0" y="0"/>
          <a:chExt cx="0" cy="0"/>
        </a:xfrm>
      </p:grpSpPr>
      <p:sp>
        <p:nvSpPr>
          <p:cNvPr id="82" name="Body Level One…"/>
          <p:cNvSpPr txBox="1"/>
          <p:nvPr>
            <p:ph type="body" sz="quarter" idx="1"/>
          </p:nvPr>
        </p:nvSpPr>
        <p:spPr>
          <a:xfrm>
            <a:off x="311699" y="4230575"/>
            <a:ext cx="5998802" cy="605101"/>
          </a:xfrm>
          <a:prstGeom prst="rect">
            <a:avLst/>
          </a:prstGeom>
        </p:spPr>
        <p:txBody>
          <a:bodyPr anchor="ctr">
            <a:normAutofit fontScale="100000" lnSpcReduction="0"/>
          </a:bodyP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pPr/>
            <a:r>
              <a:t>Body Level One</a:t>
            </a:r>
          </a:p>
          <a:p>
            <a:pPr lvl="1"/>
            <a:r>
              <a:t>Body Level Two</a:t>
            </a:r>
          </a:p>
          <a:p>
            <a:pPr lvl="2"/>
            <a:r>
              <a:t>Body Level Three</a:t>
            </a:r>
          </a:p>
          <a:p>
            <a:pPr lvl="3"/>
            <a:r>
              <a:t>Body Level Four</a:t>
            </a:r>
          </a:p>
          <a:p>
            <a:pPr lvl="4"/>
            <a:r>
              <a:t>Body Level Five</a:t>
            </a: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pPr/>
            <a:r>
              <a:t>Title Text</a:t>
            </a:r>
          </a:p>
        </p:txBody>
      </p:sp>
      <p:sp>
        <p:nvSpPr>
          <p:cNvPr id="3" name="Body Level One…"/>
          <p:cNvSpPr txBox="1"/>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72458" y="4700819"/>
            <a:ext cx="336813" cy="318396"/>
          </a:xfrm>
          <a:prstGeom prst="rect">
            <a:avLst/>
          </a:prstGeom>
          <a:ln w="12700">
            <a:miter lim="400000"/>
          </a:ln>
        </p:spPr>
        <p:txBody>
          <a:bodyPr wrap="none" lIns="91424" tIns="91424" rIns="91424" bIns="91424" anchor="ctr">
            <a:spAutoFit/>
          </a:bodyPr>
          <a:lstStyle>
            <a:lvl1pPr>
              <a:defRPr sz="1000">
                <a:solidFill>
                  <a:schemeClr val="accent2">
                    <a:lumOff val="21764"/>
                  </a:scheme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9pPr>
    </p:bodyStyle>
    <p:otherStyle>
      <a:lvl1pPr marL="0" marR="0" indent="0" algn="l"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Title 1"/>
          <p:cNvSpPr txBox="1"/>
          <p:nvPr>
            <p:ph type="title"/>
          </p:nvPr>
        </p:nvSpPr>
        <p:spPr>
          <a:xfrm>
            <a:off x="311707" y="744575"/>
            <a:ext cx="8520602" cy="2052599"/>
          </a:xfrm>
          <a:prstGeom prst="rect">
            <a:avLst/>
          </a:prstGeom>
        </p:spPr>
        <p:txBody>
          <a:bodyPr/>
          <a:lstStyle>
            <a:lvl1pPr>
              <a:defRPr>
                <a:solidFill>
                  <a:srgbClr val="FF0000"/>
                </a:solidFill>
                <a:latin typeface="Arial Black"/>
                <a:ea typeface="Arial Black"/>
                <a:cs typeface="Arial Black"/>
                <a:sym typeface="Arial Black"/>
              </a:defRPr>
            </a:lvl1pPr>
          </a:lstStyle>
          <a:p>
            <a:pPr/>
            <a:r>
              <a:t>SEO Audit Report</a:t>
            </a:r>
          </a:p>
        </p:txBody>
      </p:sp>
      <p:sp>
        <p:nvSpPr>
          <p:cNvPr id="102" name="Subtitle 2"/>
          <p:cNvSpPr txBox="1"/>
          <p:nvPr>
            <p:ph type="body" sz="quarter" idx="1"/>
          </p:nvPr>
        </p:nvSpPr>
        <p:spPr>
          <a:xfrm>
            <a:off x="311699" y="2834125"/>
            <a:ext cx="8520602" cy="792601"/>
          </a:xfrm>
          <a:prstGeom prst="rect">
            <a:avLst/>
          </a:prstGeom>
        </p:spPr>
        <p:txBody>
          <a:bodyPr/>
          <a:lstStyle>
            <a:lvl1pPr>
              <a:defRPr>
                <a:latin typeface="Arial Black"/>
                <a:ea typeface="Arial Black"/>
                <a:cs typeface="Arial Black"/>
                <a:sym typeface="Arial Black"/>
              </a:defRPr>
            </a:lvl1pPr>
          </a:lstStyle>
          <a:p>
            <a:pPr/>
            <a:r>
              <a:t>Content and Technical</a:t>
            </a:r>
          </a:p>
        </p:txBody>
      </p:sp>
      <p:sp>
        <p:nvSpPr>
          <p:cNvPr id="103" name="Subtitle 2"/>
          <p:cNvSpPr txBox="1"/>
          <p:nvPr/>
        </p:nvSpPr>
        <p:spPr>
          <a:xfrm>
            <a:off x="3110883" y="4018594"/>
            <a:ext cx="5872543" cy="7926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marL="342900" indent="-228600" algn="ctr">
              <a:defRPr sz="2800">
                <a:solidFill>
                  <a:schemeClr val="accent2">
                    <a:lumOff val="21764"/>
                  </a:schemeClr>
                </a:solidFill>
                <a:latin typeface="Arial Black"/>
                <a:ea typeface="Arial Black"/>
                <a:cs typeface="Arial Black"/>
                <a:sym typeface="Arial Black"/>
              </a:defRPr>
            </a:lvl1pPr>
          </a:lstStyle>
          <a:p>
            <a:pPr/>
            <a:r>
              <a:t>- Jaismine Kaur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Google Shape;101;g65058b0fb1_0_17"/>
          <p:cNvSpPr txBox="1"/>
          <p:nvPr/>
        </p:nvSpPr>
        <p:spPr>
          <a:xfrm>
            <a:off x="490175" y="402186"/>
            <a:ext cx="8191801" cy="1059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600" u="sng">
                <a:solidFill>
                  <a:srgbClr val="FF0000"/>
                </a:solidFill>
                <a:latin typeface="Arial Black"/>
                <a:ea typeface="Arial Black"/>
                <a:cs typeface="Arial Black"/>
                <a:sym typeface="Arial Black"/>
              </a:defRPr>
            </a:pPr>
            <a:r>
              <a:t>Q1. </a:t>
            </a:r>
            <a:r>
              <a:rPr u="none">
                <a:solidFill>
                  <a:srgbClr val="000000"/>
                </a:solidFill>
              </a:rPr>
              <a:t>Identify two content and two technical gaps for your webpage. State relevant optimisation techniques for the same.</a:t>
            </a:r>
          </a:p>
        </p:txBody>
      </p:sp>
      <p:sp>
        <p:nvSpPr>
          <p:cNvPr id="141" name="Google Shape;102;g65058b0fb1_0_17"/>
          <p:cNvSpPr/>
          <p:nvPr/>
        </p:nvSpPr>
        <p:spPr>
          <a:xfrm>
            <a:off x="584174" y="1669312"/>
            <a:ext cx="4285077" cy="2775901"/>
          </a:xfrm>
          <a:prstGeom prst="rect">
            <a:avLst/>
          </a:prstGeom>
          <a:ln>
            <a:solidFill>
              <a:srgbClr val="0000FF"/>
            </a:solidFill>
          </a:ln>
          <a:extLst>
            <a:ext uri="{C572A759-6A51-4108-AA02-DFA0A04FC94B}">
              <ma14:wrappingTextBoxFlag xmlns:ma14="http://schemas.microsoft.com/office/mac/drawingml/2011/main" val="1"/>
            </a:ext>
          </a:extLst>
        </p:spPr>
        <p:txBody>
          <a:bodyPr lIns="0" tIns="0" rIns="0" bIns="0"/>
          <a:lstStyle/>
          <a:p>
            <a:pPr/>
            <a:r>
              <a:t>Technical: 1. The page loading speed is high (I can enable gzip compression for the text and improve initial server response time by enabling server side caching)</a:t>
            </a:r>
          </a:p>
          <a:p>
            <a:pPr/>
            <a:r>
              <a:t>2. The “about us” page is giving an error 404 (can replace the broken link)</a:t>
            </a:r>
          </a:p>
          <a:p>
            <a:pPr/>
          </a:p>
          <a:p>
            <a:pPr/>
            <a:r>
              <a:t>Content: 1. A few pages are missing meta descriptions (can add meta descriptions to all with relevant keywords)</a:t>
            </a:r>
          </a:p>
          <a:p>
            <a:pPr/>
            <a:r>
              <a:t>2. There is a low word count on a lot of the pages (I can make the word count above 200 on every page for indelibility on the search engine)</a:t>
            </a:r>
          </a:p>
        </p:txBody>
      </p:sp>
      <p:sp>
        <p:nvSpPr>
          <p:cNvPr id="142" name="Google Shape;103;g65058b0fb1_0_17"/>
          <p:cNvSpPr txBox="1"/>
          <p:nvPr/>
        </p:nvSpPr>
        <p:spPr>
          <a:xfrm>
            <a:off x="490174" y="1162613"/>
            <a:ext cx="2104202"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a:solidFill>
                  <a:srgbClr val="0000FF"/>
                </a:solidFill>
                <a:latin typeface="Proxima Nova"/>
                <a:ea typeface="Proxima Nova"/>
                <a:cs typeface="Proxima Nova"/>
                <a:sym typeface="Proxima Nova"/>
              </a:defRPr>
            </a:lvl1pPr>
          </a:lstStyle>
          <a:p>
            <a:pPr/>
            <a:r>
              <a:t>Your Answer</a:t>
            </a:r>
          </a:p>
        </p:txBody>
      </p:sp>
      <p:pic>
        <p:nvPicPr>
          <p:cNvPr id="143" name="Screenshot 2023-09-06 at 1.07.21 PM.png" descr="Screenshot 2023-09-06 at 1.07.21 PM.png"/>
          <p:cNvPicPr>
            <a:picLocks noChangeAspect="1"/>
          </p:cNvPicPr>
          <p:nvPr/>
        </p:nvPicPr>
        <p:blipFill>
          <a:blip r:embed="rId2">
            <a:extLst/>
          </a:blip>
          <a:srcRect l="30270" t="35872" r="32142" b="25031"/>
          <a:stretch>
            <a:fillRect/>
          </a:stretch>
        </p:blipFill>
        <p:spPr>
          <a:xfrm>
            <a:off x="5211707" y="1806284"/>
            <a:ext cx="3522890" cy="229022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Google Shape;101;g65058b0fb1_0_17"/>
          <p:cNvSpPr txBox="1"/>
          <p:nvPr/>
        </p:nvSpPr>
        <p:spPr>
          <a:xfrm>
            <a:off x="490175" y="402186"/>
            <a:ext cx="8191801" cy="843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600" u="sng">
                <a:solidFill>
                  <a:srgbClr val="FF0000"/>
                </a:solidFill>
                <a:latin typeface="Arial Black"/>
                <a:ea typeface="Arial Black"/>
                <a:cs typeface="Arial Black"/>
                <a:sym typeface="Arial Black"/>
              </a:defRPr>
            </a:pPr>
            <a:r>
              <a:t>Q2. </a:t>
            </a:r>
            <a:r>
              <a:rPr sz="1800" u="none">
                <a:solidFill>
                  <a:srgbClr val="000000"/>
                </a:solidFill>
              </a:rPr>
              <a:t>Identify the Title tag, H1, H2 and H3 tags for any of your blog pages.</a:t>
            </a:r>
          </a:p>
        </p:txBody>
      </p:sp>
      <p:sp>
        <p:nvSpPr>
          <p:cNvPr id="146" name="Google Shape;103;g65058b0fb1_0_17"/>
          <p:cNvSpPr txBox="1"/>
          <p:nvPr/>
        </p:nvSpPr>
        <p:spPr>
          <a:xfrm>
            <a:off x="490174" y="1162613"/>
            <a:ext cx="2104202"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a:solidFill>
                  <a:srgbClr val="0000FF"/>
                </a:solidFill>
                <a:latin typeface="Proxima Nova"/>
                <a:ea typeface="Proxima Nova"/>
                <a:cs typeface="Proxima Nova"/>
                <a:sym typeface="Proxima Nova"/>
              </a:defRPr>
            </a:lvl1pPr>
          </a:lstStyle>
          <a:p>
            <a:pPr/>
            <a:r>
              <a:t>Your Answer</a:t>
            </a:r>
          </a:p>
        </p:txBody>
      </p:sp>
      <p:pic>
        <p:nvPicPr>
          <p:cNvPr id="147" name="Screenshot 2023-09-06 at 11.10.21 AM.png" descr="Screenshot 2023-09-06 at 11.10.21 AM.png"/>
          <p:cNvPicPr>
            <a:picLocks noChangeAspect="1"/>
          </p:cNvPicPr>
          <p:nvPr/>
        </p:nvPicPr>
        <p:blipFill>
          <a:blip r:embed="rId2">
            <a:extLst/>
          </a:blip>
          <a:srcRect l="0" t="19734" r="45558" b="13175"/>
          <a:stretch>
            <a:fillRect/>
          </a:stretch>
        </p:blipFill>
        <p:spPr>
          <a:xfrm>
            <a:off x="4927729" y="1385087"/>
            <a:ext cx="2873844" cy="2213473"/>
          </a:xfrm>
          <a:prstGeom prst="rect">
            <a:avLst/>
          </a:prstGeom>
          <a:ln w="12700">
            <a:miter lim="400000"/>
          </a:ln>
        </p:spPr>
      </p:pic>
      <p:pic>
        <p:nvPicPr>
          <p:cNvPr id="148" name="Screenshot 2023-09-06 at 11.10.12 AM.png" descr="Screenshot 2023-09-06 at 11.10.12 AM.png"/>
          <p:cNvPicPr>
            <a:picLocks noChangeAspect="1"/>
          </p:cNvPicPr>
          <p:nvPr/>
        </p:nvPicPr>
        <p:blipFill>
          <a:blip r:embed="rId3">
            <a:extLst/>
          </a:blip>
          <a:srcRect l="0" t="19808" r="17189" b="15911"/>
          <a:stretch>
            <a:fillRect/>
          </a:stretch>
        </p:blipFill>
        <p:spPr>
          <a:xfrm>
            <a:off x="256919" y="1553927"/>
            <a:ext cx="4562442" cy="2213458"/>
          </a:xfrm>
          <a:prstGeom prst="rect">
            <a:avLst/>
          </a:prstGeom>
          <a:ln w="12700">
            <a:miter lim="400000"/>
          </a:ln>
        </p:spPr>
      </p:pic>
      <p:sp>
        <p:nvSpPr>
          <p:cNvPr id="149" name="Google Shape;102;g65058b0fb1_0_17"/>
          <p:cNvSpPr/>
          <p:nvPr/>
        </p:nvSpPr>
        <p:spPr>
          <a:xfrm>
            <a:off x="3842089" y="1469826"/>
            <a:ext cx="301673" cy="232042"/>
          </a:xfrm>
          <a:prstGeom prst="rect">
            <a:avLst/>
          </a:prstGeom>
          <a:ln>
            <a:solidFill>
              <a:srgbClr val="0000FF"/>
            </a:solidFill>
          </a:ln>
          <a:extLst>
            <a:ext uri="{C572A759-6A51-4108-AA02-DFA0A04FC94B}">
              <ma14:wrappingTextBoxFlag xmlns:ma14="http://schemas.microsoft.com/office/mac/drawingml/2011/main" val="1"/>
            </a:ext>
          </a:extLst>
        </p:spPr>
        <p:txBody>
          <a:bodyPr lIns="0" tIns="0" rIns="0" bIns="0"/>
          <a:lstStyle/>
          <a:p>
            <a:pPr/>
            <a:r>
              <a:t>H2</a:t>
            </a:r>
          </a:p>
        </p:txBody>
      </p:sp>
      <p:sp>
        <p:nvSpPr>
          <p:cNvPr id="150" name="Google Shape;102;g65058b0fb1_0_17"/>
          <p:cNvSpPr/>
          <p:nvPr/>
        </p:nvSpPr>
        <p:spPr>
          <a:xfrm>
            <a:off x="2765729" y="1802924"/>
            <a:ext cx="269655" cy="232042"/>
          </a:xfrm>
          <a:prstGeom prst="rect">
            <a:avLst/>
          </a:prstGeom>
          <a:ln>
            <a:solidFill>
              <a:srgbClr val="0000FF"/>
            </a:solidFill>
          </a:ln>
          <a:extLst>
            <a:ext uri="{C572A759-6A51-4108-AA02-DFA0A04FC94B}">
              <ma14:wrappingTextBoxFlag xmlns:ma14="http://schemas.microsoft.com/office/mac/drawingml/2011/main" val="1"/>
            </a:ext>
          </a:extLst>
        </p:spPr>
        <p:txBody>
          <a:bodyPr lIns="0" tIns="0" rIns="0" bIns="0"/>
          <a:lstStyle/>
          <a:p>
            <a:pPr/>
            <a:r>
              <a:t>H1</a:t>
            </a:r>
          </a:p>
        </p:txBody>
      </p:sp>
      <p:sp>
        <p:nvSpPr>
          <p:cNvPr id="151" name="Google Shape;102;g65058b0fb1_0_17"/>
          <p:cNvSpPr/>
          <p:nvPr/>
        </p:nvSpPr>
        <p:spPr>
          <a:xfrm>
            <a:off x="6368382" y="1965613"/>
            <a:ext cx="301673" cy="232042"/>
          </a:xfrm>
          <a:prstGeom prst="rect">
            <a:avLst/>
          </a:prstGeom>
          <a:ln>
            <a:solidFill>
              <a:srgbClr val="0000FF"/>
            </a:solidFill>
          </a:ln>
          <a:extLst>
            <a:ext uri="{C572A759-6A51-4108-AA02-DFA0A04FC94B}">
              <ma14:wrappingTextBoxFlag xmlns:ma14="http://schemas.microsoft.com/office/mac/drawingml/2011/main" val="1"/>
            </a:ext>
          </a:extLst>
        </p:spPr>
        <p:txBody>
          <a:bodyPr lIns="0" tIns="0" rIns="0" bIns="0"/>
          <a:lstStyle/>
          <a:p>
            <a:pPr/>
            <a:r>
              <a:t>H3</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Google Shape;101;g65058b0fb1_0_17"/>
          <p:cNvSpPr txBox="1"/>
          <p:nvPr/>
        </p:nvSpPr>
        <p:spPr>
          <a:xfrm>
            <a:off x="490175" y="402186"/>
            <a:ext cx="8191801" cy="1173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600" u="sng">
                <a:solidFill>
                  <a:srgbClr val="FF0000"/>
                </a:solidFill>
                <a:latin typeface="Arial Black"/>
                <a:ea typeface="Arial Black"/>
                <a:cs typeface="Arial Black"/>
                <a:sym typeface="Arial Black"/>
              </a:defRPr>
            </a:pPr>
            <a:r>
              <a:t>Q3. </a:t>
            </a:r>
            <a:r>
              <a:rPr sz="1800" u="none">
                <a:solidFill>
                  <a:srgbClr val="000000"/>
                </a:solidFill>
              </a:rPr>
              <a:t>What is your website’s desktop and mobile page speed; and how can you improve it?</a:t>
            </a:r>
            <a:endParaRPr sz="1800"/>
          </a:p>
        </p:txBody>
      </p:sp>
      <p:sp>
        <p:nvSpPr>
          <p:cNvPr id="154" name="Google Shape;102;g65058b0fb1_0_17"/>
          <p:cNvSpPr/>
          <p:nvPr/>
        </p:nvSpPr>
        <p:spPr>
          <a:xfrm>
            <a:off x="1754484" y="3734488"/>
            <a:ext cx="5825490" cy="1163926"/>
          </a:xfrm>
          <a:prstGeom prst="rect">
            <a:avLst/>
          </a:prstGeom>
          <a:ln>
            <a:solidFill>
              <a:srgbClr val="0000FF"/>
            </a:solidFill>
          </a:ln>
          <a:extLst>
            <a:ext uri="{C572A759-6A51-4108-AA02-DFA0A04FC94B}">
              <ma14:wrappingTextBoxFlag xmlns:ma14="http://schemas.microsoft.com/office/mac/drawingml/2011/main" val="1"/>
            </a:ext>
          </a:extLst>
        </p:spPr>
        <p:txBody>
          <a:bodyPr lIns="0" tIns="0" rIns="0" bIns="0"/>
          <a:lstStyle>
            <a:lvl1pPr algn="ctr"/>
          </a:lstStyle>
          <a:p>
            <a:pPr/>
            <a:r>
              <a:t>As the performance is low along with the speed, I can minify CSS, Javascript, and HTML. I can also enable cache and optimize image for the web while compressing it.</a:t>
            </a:r>
          </a:p>
        </p:txBody>
      </p:sp>
      <p:sp>
        <p:nvSpPr>
          <p:cNvPr id="155" name="Google Shape;103;g65058b0fb1_0_17"/>
          <p:cNvSpPr txBox="1"/>
          <p:nvPr/>
        </p:nvSpPr>
        <p:spPr>
          <a:xfrm>
            <a:off x="490174" y="1162613"/>
            <a:ext cx="2104202"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a:solidFill>
                  <a:srgbClr val="0000FF"/>
                </a:solidFill>
                <a:latin typeface="Proxima Nova"/>
                <a:ea typeface="Proxima Nova"/>
                <a:cs typeface="Proxima Nova"/>
                <a:sym typeface="Proxima Nova"/>
              </a:defRPr>
            </a:lvl1pPr>
          </a:lstStyle>
          <a:p>
            <a:pPr/>
            <a:r>
              <a:t>Your Answer</a:t>
            </a:r>
          </a:p>
        </p:txBody>
      </p:sp>
      <p:pic>
        <p:nvPicPr>
          <p:cNvPr id="156" name="Screenshot 2023-09-06 at 11.49.29 AM.png" descr="Screenshot 2023-09-06 at 11.49.29 AM.png"/>
          <p:cNvPicPr>
            <a:picLocks noChangeAspect="1"/>
          </p:cNvPicPr>
          <p:nvPr/>
        </p:nvPicPr>
        <p:blipFill>
          <a:blip r:embed="rId2">
            <a:extLst/>
          </a:blip>
          <a:srcRect l="16148" t="20147" r="16148" b="0"/>
          <a:stretch>
            <a:fillRect/>
          </a:stretch>
        </p:blipFill>
        <p:spPr>
          <a:xfrm>
            <a:off x="5500410" y="1038913"/>
            <a:ext cx="3386592" cy="2496458"/>
          </a:xfrm>
          <a:prstGeom prst="rect">
            <a:avLst/>
          </a:prstGeom>
          <a:ln w="12700">
            <a:miter lim="400000"/>
          </a:ln>
        </p:spPr>
      </p:pic>
      <p:pic>
        <p:nvPicPr>
          <p:cNvPr id="157" name="Screenshot 2023-09-06 at 11.48.51 AM.png" descr="Screenshot 2023-09-06 at 11.48.51 AM.png"/>
          <p:cNvPicPr>
            <a:picLocks noChangeAspect="1"/>
          </p:cNvPicPr>
          <p:nvPr/>
        </p:nvPicPr>
        <p:blipFill>
          <a:blip r:embed="rId3">
            <a:extLst/>
          </a:blip>
          <a:srcRect l="16618" t="25233" r="16618" b="0"/>
          <a:stretch>
            <a:fillRect/>
          </a:stretch>
        </p:blipFill>
        <p:spPr>
          <a:xfrm>
            <a:off x="3043009" y="1433605"/>
            <a:ext cx="2438815" cy="1706999"/>
          </a:xfrm>
          <a:prstGeom prst="rect">
            <a:avLst/>
          </a:prstGeom>
          <a:ln w="12700">
            <a:miter lim="400000"/>
          </a:ln>
        </p:spPr>
      </p:pic>
      <p:pic>
        <p:nvPicPr>
          <p:cNvPr id="158" name="Screenshot 2023-09-06 at 11.48.33 AM.png" descr="Screenshot 2023-09-06 at 11.48.33 AM.png"/>
          <p:cNvPicPr>
            <a:picLocks noChangeAspect="1"/>
          </p:cNvPicPr>
          <p:nvPr/>
        </p:nvPicPr>
        <p:blipFill>
          <a:blip r:embed="rId4">
            <a:extLst/>
          </a:blip>
          <a:srcRect l="14294" t="20486" r="16587" b="1481"/>
          <a:stretch>
            <a:fillRect/>
          </a:stretch>
        </p:blipFill>
        <p:spPr>
          <a:xfrm>
            <a:off x="60145" y="1241319"/>
            <a:ext cx="2964271" cy="209160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Google Shape;101;g65058b0fb1_0_17"/>
          <p:cNvSpPr txBox="1"/>
          <p:nvPr/>
        </p:nvSpPr>
        <p:spPr>
          <a:xfrm>
            <a:off x="490175" y="402186"/>
            <a:ext cx="8191801" cy="1173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600" u="sng">
                <a:solidFill>
                  <a:srgbClr val="FF0000"/>
                </a:solidFill>
                <a:latin typeface="Arial Black"/>
                <a:ea typeface="Arial Black"/>
                <a:cs typeface="Arial Black"/>
                <a:sym typeface="Arial Black"/>
              </a:defRPr>
            </a:pPr>
            <a:r>
              <a:t>Q4. </a:t>
            </a:r>
            <a:r>
              <a:rPr sz="1800" u="none">
                <a:solidFill>
                  <a:srgbClr val="000000"/>
                </a:solidFill>
              </a:rPr>
              <a:t>Study your report and identify if your blog has a robot.txt file?</a:t>
            </a:r>
            <a:endParaRPr sz="1800"/>
          </a:p>
        </p:txBody>
      </p:sp>
      <p:sp>
        <p:nvSpPr>
          <p:cNvPr id="161" name="Google Shape;102;g65058b0fb1_0_17"/>
          <p:cNvSpPr/>
          <p:nvPr/>
        </p:nvSpPr>
        <p:spPr>
          <a:xfrm>
            <a:off x="4719463" y="1933596"/>
            <a:ext cx="3802659" cy="947628"/>
          </a:xfrm>
          <a:prstGeom prst="rect">
            <a:avLst/>
          </a:prstGeom>
          <a:ln>
            <a:solidFill>
              <a:srgbClr val="0000FF"/>
            </a:solidFill>
          </a:ln>
          <a:extLst>
            <a:ext uri="{C572A759-6A51-4108-AA02-DFA0A04FC94B}">
              <ma14:wrappingTextBoxFlag xmlns:ma14="http://schemas.microsoft.com/office/mac/drawingml/2011/main" val="1"/>
            </a:ext>
          </a:extLst>
        </p:spPr>
        <p:txBody>
          <a:bodyPr lIns="0" tIns="0" rIns="0" bIns="0"/>
          <a:lstStyle/>
          <a:p>
            <a:pPr/>
            <a:r>
              <a:t>When opening the link with /robot.txt, the page shows allowed and disallowed links. Thus the site has a robot.txt file.</a:t>
            </a:r>
          </a:p>
        </p:txBody>
      </p:sp>
      <p:sp>
        <p:nvSpPr>
          <p:cNvPr id="162" name="Google Shape;103;g65058b0fb1_0_17"/>
          <p:cNvSpPr txBox="1"/>
          <p:nvPr/>
        </p:nvSpPr>
        <p:spPr>
          <a:xfrm>
            <a:off x="490174" y="1162613"/>
            <a:ext cx="2104202"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a:solidFill>
                  <a:srgbClr val="0000FF"/>
                </a:solidFill>
                <a:latin typeface="Proxima Nova"/>
                <a:ea typeface="Proxima Nova"/>
                <a:cs typeface="Proxima Nova"/>
                <a:sym typeface="Proxima Nova"/>
              </a:defRPr>
            </a:lvl1pPr>
          </a:lstStyle>
          <a:p>
            <a:pPr/>
            <a:r>
              <a:t>Your Answer</a:t>
            </a:r>
          </a:p>
        </p:txBody>
      </p:sp>
      <p:pic>
        <p:nvPicPr>
          <p:cNvPr id="163" name="Screenshot 2023-09-06 at 11.59.43 AM.png" descr="Screenshot 2023-09-06 at 11.59.43 AM.png"/>
          <p:cNvPicPr>
            <a:picLocks noChangeAspect="1"/>
          </p:cNvPicPr>
          <p:nvPr/>
        </p:nvPicPr>
        <p:blipFill>
          <a:blip r:embed="rId2">
            <a:extLst/>
          </a:blip>
          <a:srcRect l="0" t="11094" r="55134" b="50260"/>
          <a:stretch>
            <a:fillRect/>
          </a:stretch>
        </p:blipFill>
        <p:spPr>
          <a:xfrm>
            <a:off x="554949" y="1577975"/>
            <a:ext cx="4099830" cy="220709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extBox 2"/>
          <p:cNvSpPr txBox="1"/>
          <p:nvPr/>
        </p:nvSpPr>
        <p:spPr>
          <a:xfrm>
            <a:off x="415493" y="175335"/>
            <a:ext cx="7904244" cy="5285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u="sng">
                <a:latin typeface="Arial Black"/>
                <a:ea typeface="Arial Black"/>
                <a:cs typeface="Arial Black"/>
                <a:sym typeface="Arial Black"/>
              </a:defRPr>
            </a:pPr>
            <a:r>
              <a:t>Instructions</a:t>
            </a:r>
            <a:r>
              <a:rPr u="none"/>
              <a:t>:</a:t>
            </a:r>
          </a:p>
          <a:p>
            <a:pPr>
              <a:defRPr sz="2400">
                <a:latin typeface="Arial Black"/>
                <a:ea typeface="Arial Black"/>
                <a:cs typeface="Arial Black"/>
                <a:sym typeface="Arial Black"/>
              </a:defRPr>
            </a:pPr>
          </a:p>
          <a:p>
            <a:pPr marL="571500" indent="-571500" algn="just">
              <a:buClr>
                <a:srgbClr val="000000"/>
              </a:buClr>
              <a:buSzPts val="2000"/>
              <a:buFont typeface="Arial"/>
              <a:buChar char="•"/>
              <a:defRPr sz="2000">
                <a:latin typeface="Arial Black"/>
                <a:ea typeface="Arial Black"/>
                <a:cs typeface="Arial Black"/>
                <a:sym typeface="Arial Black"/>
              </a:defRPr>
            </a:pPr>
            <a:r>
              <a:t>This Live Project has 2 parts: Part 1: Analysing upGrad SEO Audit report; Part 2: Analysing your Blogs’ SEO Audit Report.</a:t>
            </a:r>
          </a:p>
          <a:p>
            <a:pPr marL="571500" indent="-571500" algn="just">
              <a:buClr>
                <a:srgbClr val="000000"/>
              </a:buClr>
              <a:buSzPts val="2000"/>
              <a:buFont typeface="Arial"/>
              <a:buChar char="•"/>
              <a:defRPr sz="2000">
                <a:latin typeface="Arial Black"/>
                <a:ea typeface="Arial Black"/>
                <a:cs typeface="Arial Black"/>
                <a:sym typeface="Arial Black"/>
              </a:defRPr>
            </a:pPr>
            <a:r>
              <a:t>You will analyse the </a:t>
            </a:r>
            <a:r>
              <a:rPr>
                <a:solidFill>
                  <a:srgbClr val="FF0000"/>
                </a:solidFill>
              </a:rPr>
              <a:t>SEO audit report </a:t>
            </a:r>
            <a:r>
              <a:t>for </a:t>
            </a:r>
            <a:r>
              <a:rPr>
                <a:solidFill>
                  <a:srgbClr val="FF0000"/>
                </a:solidFill>
              </a:rPr>
              <a:t>upgrad.com </a:t>
            </a:r>
            <a:r>
              <a:t>and suggest ways to </a:t>
            </a:r>
            <a:r>
              <a:rPr>
                <a:solidFill>
                  <a:srgbClr val="FF0000"/>
                </a:solidFill>
              </a:rPr>
              <a:t>optimise</a:t>
            </a:r>
            <a:r>
              <a:t> for a better SEO score. Similarly, you will analyse the </a:t>
            </a:r>
            <a:r>
              <a:rPr>
                <a:solidFill>
                  <a:srgbClr val="FF0000"/>
                </a:solidFill>
              </a:rPr>
              <a:t>SEO audit report </a:t>
            </a:r>
            <a:r>
              <a:t>for your blog using</a:t>
            </a:r>
            <a:r>
              <a:rPr>
                <a:solidFill>
                  <a:srgbClr val="FF0000"/>
                </a:solidFill>
              </a:rPr>
              <a:t> SEO Meta in 1 click</a:t>
            </a:r>
            <a:endParaRPr>
              <a:solidFill>
                <a:srgbClr val="FF0000"/>
              </a:solidFill>
            </a:endParaRPr>
          </a:p>
          <a:p>
            <a:pPr marL="571500" indent="-571500" algn="just">
              <a:buClr>
                <a:srgbClr val="000000"/>
              </a:buClr>
              <a:buSzPts val="2000"/>
              <a:buFont typeface="Arial"/>
              <a:buChar char="•"/>
              <a:defRPr sz="2000">
                <a:latin typeface="Arial Black"/>
                <a:ea typeface="Arial Black"/>
                <a:cs typeface="Arial Black"/>
                <a:sym typeface="Arial Black"/>
              </a:defRPr>
            </a:pPr>
            <a:r>
              <a:t>You need to provide (any) two optimisation techniques for </a:t>
            </a:r>
            <a:r>
              <a:rPr>
                <a:solidFill>
                  <a:srgbClr val="FF0000"/>
                </a:solidFill>
              </a:rPr>
              <a:t>content</a:t>
            </a:r>
            <a:r>
              <a:t> and (any) two for </a:t>
            </a:r>
            <a:r>
              <a:rPr>
                <a:solidFill>
                  <a:srgbClr val="FF0000"/>
                </a:solidFill>
              </a:rPr>
              <a:t>technical</a:t>
            </a:r>
            <a:r>
              <a:t>.</a:t>
            </a:r>
          </a:p>
          <a:p>
            <a:pPr marL="571500" indent="-571500" algn="just">
              <a:buClr>
                <a:srgbClr val="000000"/>
              </a:buClr>
              <a:buSzPts val="2000"/>
              <a:buFont typeface="Arial"/>
              <a:buChar char="•"/>
              <a:defRPr sz="2000">
                <a:latin typeface="Arial Black"/>
                <a:ea typeface="Arial Black"/>
                <a:cs typeface="Arial Black"/>
                <a:sym typeface="Arial Black"/>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TextBox 2"/>
          <p:cNvSpPr txBox="1"/>
          <p:nvPr/>
        </p:nvSpPr>
        <p:spPr>
          <a:xfrm>
            <a:off x="3841543" y="2279362"/>
            <a:ext cx="1779891" cy="662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u="sng">
                <a:solidFill>
                  <a:srgbClr val="FF0000"/>
                </a:solidFill>
                <a:effectLst>
                  <a:outerShdw sx="100000" sy="100000" kx="0" ky="0" algn="b" rotWithShape="0" blurRad="38100" dist="38100" dir="2700000">
                    <a:srgbClr val="000000">
                      <a:alpha val="43137"/>
                    </a:srgbClr>
                  </a:outerShdw>
                </a:effectLst>
                <a:latin typeface="Arial Black"/>
                <a:ea typeface="Arial Black"/>
                <a:cs typeface="Arial Black"/>
                <a:sym typeface="Arial Black"/>
              </a:defRPr>
            </a:lvl1pPr>
          </a:lstStyle>
          <a:p>
            <a:pPr/>
            <a:r>
              <a:t>PART A</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Google Shape;92;g65058b0fb1_0_39"/>
          <p:cNvSpPr txBox="1"/>
          <p:nvPr/>
        </p:nvSpPr>
        <p:spPr>
          <a:xfrm>
            <a:off x="382749" y="350928"/>
            <a:ext cx="4068902" cy="424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u="sng">
                <a:solidFill>
                  <a:srgbClr val="FF0000"/>
                </a:solidFill>
                <a:latin typeface="Arial Black"/>
                <a:ea typeface="Arial Black"/>
                <a:cs typeface="Arial Black"/>
                <a:sym typeface="Arial Black"/>
              </a:defRPr>
            </a:lvl1pPr>
          </a:lstStyle>
          <a:p>
            <a:pPr/>
            <a:r>
              <a:t>Content SEO</a:t>
            </a:r>
          </a:p>
        </p:txBody>
      </p:sp>
      <p:sp>
        <p:nvSpPr>
          <p:cNvPr id="110" name="Google Shape;93;g65058b0fb1_0_39"/>
          <p:cNvSpPr txBox="1"/>
          <p:nvPr/>
        </p:nvSpPr>
        <p:spPr>
          <a:xfrm>
            <a:off x="463325" y="662631"/>
            <a:ext cx="8004000" cy="1376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a:latin typeface="Arial Black"/>
                <a:ea typeface="Arial Black"/>
                <a:cs typeface="Arial Black"/>
                <a:sym typeface="Arial Black"/>
              </a:defRPr>
            </a:pPr>
          </a:p>
          <a:p>
            <a:pPr>
              <a:defRPr>
                <a:latin typeface="Arial Black"/>
                <a:ea typeface="Arial Black"/>
                <a:cs typeface="Arial Black"/>
                <a:sym typeface="Arial Black"/>
              </a:defRPr>
            </a:pPr>
            <a:r>
              <a:t>From the SEO audit report given, suggest ways to perform Content SEO.</a:t>
            </a:r>
          </a:p>
          <a:p>
            <a:pPr>
              <a:defRPr sz="1000">
                <a:latin typeface="Arial Black"/>
                <a:ea typeface="Arial Black"/>
                <a:cs typeface="Arial Black"/>
                <a:sym typeface="Arial Black"/>
              </a:defRPr>
            </a:pPr>
          </a:p>
          <a:p>
            <a:pPr>
              <a:defRPr sz="1000">
                <a:latin typeface="Arial Black"/>
                <a:ea typeface="Arial Black"/>
                <a:cs typeface="Arial Black"/>
                <a:sym typeface="Arial Black"/>
              </a:defRPr>
            </a:pPr>
            <a:r>
              <a:t> </a:t>
            </a:r>
          </a:p>
          <a:p>
            <a:pPr>
              <a:defRPr sz="1000">
                <a:latin typeface="Arial Black"/>
                <a:ea typeface="Arial Black"/>
                <a:cs typeface="Arial Black"/>
                <a:sym typeface="Arial Black"/>
              </a:defRPr>
            </a:pPr>
          </a:p>
        </p:txBody>
      </p:sp>
      <p:sp>
        <p:nvSpPr>
          <p:cNvPr id="111" name="Google Shape;94;g65058b0fb1_0_39"/>
          <p:cNvSpPr txBox="1"/>
          <p:nvPr/>
        </p:nvSpPr>
        <p:spPr>
          <a:xfrm>
            <a:off x="382750" y="1750740"/>
            <a:ext cx="3867600"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200">
                <a:solidFill>
                  <a:srgbClr val="0000FF"/>
                </a:solidFill>
                <a:latin typeface="Arial Black"/>
                <a:ea typeface="Arial Black"/>
                <a:cs typeface="Arial Black"/>
                <a:sym typeface="Arial Black"/>
              </a:defRPr>
            </a:lvl1pPr>
          </a:lstStyle>
          <a:p>
            <a:pPr/>
            <a:r>
              <a:t>Your Answer:</a:t>
            </a:r>
          </a:p>
        </p:txBody>
      </p:sp>
      <p:grpSp>
        <p:nvGrpSpPr>
          <p:cNvPr id="114" name="Google Shape;96;g65058b0fb1_0_39"/>
          <p:cNvGrpSpPr/>
          <p:nvPr/>
        </p:nvGrpSpPr>
        <p:grpSpPr>
          <a:xfrm>
            <a:off x="748799" y="2113925"/>
            <a:ext cx="7718402" cy="2264101"/>
            <a:chOff x="0" y="0"/>
            <a:chExt cx="7718400" cy="2264099"/>
          </a:xfrm>
        </p:grpSpPr>
        <p:sp>
          <p:nvSpPr>
            <p:cNvPr id="112" name="Rectangle"/>
            <p:cNvSpPr/>
            <p:nvPr/>
          </p:nvSpPr>
          <p:spPr>
            <a:xfrm>
              <a:off x="-1" y="0"/>
              <a:ext cx="7718402" cy="2264100"/>
            </a:xfrm>
            <a:prstGeom prst="rect">
              <a:avLst/>
            </a:prstGeom>
            <a:noFill/>
            <a:ln w="9525" cap="flat">
              <a:solidFill>
                <a:srgbClr val="0000FF"/>
              </a:solidFill>
              <a:prstDash val="solid"/>
              <a:round/>
            </a:ln>
            <a:effectLst/>
          </p:spPr>
          <p:txBody>
            <a:bodyPr wrap="square" lIns="0" tIns="0" rIns="0" bIns="0" numCol="1" anchor="t">
              <a:noAutofit/>
            </a:bodyPr>
            <a:lstStyle/>
            <a:p>
              <a:pPr>
                <a:defRPr>
                  <a:latin typeface="Arial Black"/>
                  <a:ea typeface="Arial Black"/>
                  <a:cs typeface="Arial Black"/>
                  <a:sym typeface="Arial Black"/>
                </a:defRPr>
              </a:pPr>
            </a:p>
          </p:txBody>
        </p:sp>
        <p:sp>
          <p:nvSpPr>
            <p:cNvPr id="113" name="The page doesn’t contain any H1 tags. H1 headings help indicate the important topics of a page to the search engine. They help define the topic of the page to the search engine."/>
            <p:cNvSpPr txBox="1"/>
            <p:nvPr/>
          </p:nvSpPr>
          <p:spPr>
            <a:xfrm>
              <a:off x="4762" y="4762"/>
              <a:ext cx="7708876" cy="906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a:latin typeface="Arial Black"/>
                  <a:ea typeface="Arial Black"/>
                  <a:cs typeface="Arial Black"/>
                  <a:sym typeface="Arial Black"/>
                </a:defRPr>
              </a:lvl1pPr>
            </a:lstStyle>
            <a:p>
              <a:pPr/>
              <a:r>
                <a:t>The page doesn’t contain any H1 tags. H1 headings help indicate the important topics of a page to the search engine. They help define the topic of the page to the search engine.</a:t>
              </a:r>
            </a:p>
          </p:txBody>
        </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Google Shape;92;g65058b0fb1_0_39"/>
          <p:cNvSpPr txBox="1"/>
          <p:nvPr/>
        </p:nvSpPr>
        <p:spPr>
          <a:xfrm>
            <a:off x="382749" y="350928"/>
            <a:ext cx="4068902" cy="424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u="sng">
                <a:solidFill>
                  <a:srgbClr val="FF0000"/>
                </a:solidFill>
                <a:latin typeface="Arial Black"/>
                <a:ea typeface="Arial Black"/>
                <a:cs typeface="Arial Black"/>
                <a:sym typeface="Arial Black"/>
              </a:defRPr>
            </a:lvl1pPr>
          </a:lstStyle>
          <a:p>
            <a:pPr/>
            <a:r>
              <a:t>Content SEO</a:t>
            </a:r>
          </a:p>
        </p:txBody>
      </p:sp>
      <p:sp>
        <p:nvSpPr>
          <p:cNvPr id="117" name="Google Shape;93;g65058b0fb1_0_39"/>
          <p:cNvSpPr txBox="1"/>
          <p:nvPr/>
        </p:nvSpPr>
        <p:spPr>
          <a:xfrm>
            <a:off x="463325" y="662631"/>
            <a:ext cx="8004000" cy="1198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p>
          <a:p>
            <a:pPr/>
            <a:r>
              <a:t>From the SEO audit report given, suggest ways to perform Content SEO.</a:t>
            </a:r>
          </a:p>
          <a:p>
            <a:pPr>
              <a:defRPr sz="1000">
                <a:latin typeface="Proxima Nova"/>
                <a:ea typeface="Proxima Nova"/>
                <a:cs typeface="Proxima Nova"/>
                <a:sym typeface="Proxima Nova"/>
              </a:defRPr>
            </a:pPr>
          </a:p>
          <a:p>
            <a:pPr>
              <a:defRPr sz="1000">
                <a:latin typeface="Proxima Nova"/>
                <a:ea typeface="Proxima Nova"/>
                <a:cs typeface="Proxima Nova"/>
                <a:sym typeface="Proxima Nova"/>
              </a:defRPr>
            </a:pPr>
            <a:r>
              <a:t> </a:t>
            </a:r>
          </a:p>
          <a:p>
            <a:pPr>
              <a:defRPr sz="1000">
                <a:latin typeface="Proxima Nova"/>
                <a:ea typeface="Proxima Nova"/>
                <a:cs typeface="Proxima Nova"/>
                <a:sym typeface="Proxima Nova"/>
              </a:defRPr>
            </a:pPr>
          </a:p>
        </p:txBody>
      </p:sp>
      <p:sp>
        <p:nvSpPr>
          <p:cNvPr id="118" name="Google Shape;94;g65058b0fb1_0_39"/>
          <p:cNvSpPr txBox="1"/>
          <p:nvPr/>
        </p:nvSpPr>
        <p:spPr>
          <a:xfrm>
            <a:off x="382750" y="1750740"/>
            <a:ext cx="3867600"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200">
                <a:solidFill>
                  <a:srgbClr val="0000FF"/>
                </a:solidFill>
                <a:latin typeface="Proxima Nova"/>
                <a:ea typeface="Proxima Nova"/>
                <a:cs typeface="Proxima Nova"/>
                <a:sym typeface="Proxima Nova"/>
              </a:defRPr>
            </a:lvl1pPr>
          </a:lstStyle>
          <a:p>
            <a:pPr/>
            <a:r>
              <a:t>Your Answer:</a:t>
            </a:r>
          </a:p>
        </p:txBody>
      </p:sp>
      <p:grpSp>
        <p:nvGrpSpPr>
          <p:cNvPr id="121" name="Google Shape;96;g65058b0fb1_0_39"/>
          <p:cNvGrpSpPr/>
          <p:nvPr/>
        </p:nvGrpSpPr>
        <p:grpSpPr>
          <a:xfrm>
            <a:off x="748799" y="2113925"/>
            <a:ext cx="7718402" cy="2264101"/>
            <a:chOff x="0" y="0"/>
            <a:chExt cx="7718400" cy="2264099"/>
          </a:xfrm>
        </p:grpSpPr>
        <p:sp>
          <p:nvSpPr>
            <p:cNvPr id="119" name="Rectangle"/>
            <p:cNvSpPr/>
            <p:nvPr/>
          </p:nvSpPr>
          <p:spPr>
            <a:xfrm>
              <a:off x="-1" y="0"/>
              <a:ext cx="7718402" cy="2264100"/>
            </a:xfrm>
            <a:prstGeom prst="rect">
              <a:avLst/>
            </a:prstGeom>
            <a:noFill/>
            <a:ln w="9525" cap="flat">
              <a:solidFill>
                <a:srgbClr val="0000FF"/>
              </a:solidFill>
              <a:prstDash val="solid"/>
              <a:round/>
            </a:ln>
            <a:effectLst/>
          </p:spPr>
          <p:txBody>
            <a:bodyPr wrap="square" lIns="0" tIns="0" rIns="0" bIns="0" numCol="1" anchor="t">
              <a:noAutofit/>
            </a:bodyPr>
            <a:lstStyle/>
            <a:p>
              <a:pPr/>
            </a:p>
          </p:txBody>
        </p:sp>
        <p:sp>
          <p:nvSpPr>
            <p:cNvPr id="120" name="The images are missing the alternate text, which is important for the accessibility to the disabled people, as well as displaying a description of the image if the image source is broken or the internet connection s slow. Search engines also interpret th"/>
            <p:cNvSpPr txBox="1"/>
            <p:nvPr/>
          </p:nvSpPr>
          <p:spPr>
            <a:xfrm>
              <a:off x="4762" y="4762"/>
              <a:ext cx="7708876" cy="15867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a:latin typeface="Arial Black"/>
                  <a:ea typeface="Arial Black"/>
                  <a:cs typeface="Arial Black"/>
                  <a:sym typeface="Arial Black"/>
                </a:defRPr>
              </a:lvl1pPr>
            </a:lstStyle>
            <a:p>
              <a:pPr>
                <a:defRPr>
                  <a:latin typeface="+mj-lt"/>
                  <a:ea typeface="+mj-ea"/>
                  <a:cs typeface="+mj-cs"/>
                  <a:sym typeface="Arial"/>
                </a:defRPr>
              </a:pPr>
              <a:r>
                <a:rPr>
                  <a:latin typeface="Arial Black"/>
                  <a:ea typeface="Arial Black"/>
                  <a:cs typeface="Arial Black"/>
                  <a:sym typeface="Arial Black"/>
                </a:rPr>
                <a:t>The images are missing the alternate text, which is important for the accessibility to the disabled people, as well as displaying a description of the image if the image source is broken or the internet connection s slow. Search engines also interpret the subject of the images better with the relevant keywords.</a:t>
              </a:r>
            </a:p>
          </p:txBody>
        </p:sp>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Google Shape;101;g65058b0fb1_0_17"/>
          <p:cNvSpPr txBox="1"/>
          <p:nvPr/>
        </p:nvSpPr>
        <p:spPr>
          <a:xfrm>
            <a:off x="490175" y="402186"/>
            <a:ext cx="8191801" cy="8628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u="sng">
                <a:solidFill>
                  <a:srgbClr val="FF0000"/>
                </a:solidFill>
                <a:latin typeface="Arial Black"/>
                <a:ea typeface="Arial Black"/>
                <a:cs typeface="Arial Black"/>
                <a:sym typeface="Arial Black"/>
              </a:defRPr>
            </a:pPr>
            <a:r>
              <a:t>Technical SEO</a:t>
            </a:r>
          </a:p>
          <a:p>
            <a:pPr/>
            <a:endParaRPr u="sng">
              <a:solidFill>
                <a:srgbClr val="FF0000"/>
              </a:solidFill>
              <a:latin typeface="Arial Black"/>
              <a:ea typeface="Arial Black"/>
              <a:cs typeface="Arial Black"/>
              <a:sym typeface="Arial Black"/>
            </a:endParaRPr>
          </a:p>
          <a:p>
            <a:pPr/>
            <a:r>
              <a:t>From the SEO audit report given, suggest ways to perform Technical SEO.</a:t>
            </a:r>
          </a:p>
        </p:txBody>
      </p:sp>
      <p:grpSp>
        <p:nvGrpSpPr>
          <p:cNvPr id="126" name="Google Shape;102;g65058b0fb1_0_17"/>
          <p:cNvGrpSpPr/>
          <p:nvPr/>
        </p:nvGrpSpPr>
        <p:grpSpPr>
          <a:xfrm>
            <a:off x="584174" y="1669311"/>
            <a:ext cx="8097902" cy="2775902"/>
            <a:chOff x="0" y="0"/>
            <a:chExt cx="8097900" cy="2775900"/>
          </a:xfrm>
        </p:grpSpPr>
        <p:sp>
          <p:nvSpPr>
            <p:cNvPr id="124" name="Rectangle"/>
            <p:cNvSpPr/>
            <p:nvPr/>
          </p:nvSpPr>
          <p:spPr>
            <a:xfrm>
              <a:off x="-1" y="-1"/>
              <a:ext cx="8097902" cy="2775902"/>
            </a:xfrm>
            <a:prstGeom prst="rect">
              <a:avLst/>
            </a:prstGeom>
            <a:noFill/>
            <a:ln w="9525" cap="flat">
              <a:solidFill>
                <a:srgbClr val="0000FF"/>
              </a:solidFill>
              <a:prstDash val="solid"/>
              <a:round/>
            </a:ln>
            <a:effectLst/>
          </p:spPr>
          <p:txBody>
            <a:bodyPr wrap="square" lIns="0" tIns="0" rIns="0" bIns="0" numCol="1" anchor="t">
              <a:noAutofit/>
            </a:bodyPr>
            <a:lstStyle/>
            <a:p>
              <a:pPr/>
            </a:p>
          </p:txBody>
        </p:sp>
        <p:sp>
          <p:nvSpPr>
            <p:cNvPr id="125" name="As the audit shows, the robot.txt file is missing from the site. A robots.txt file tells search engine crawlers which URLs the crawler can access on the site and which content should remain private. This is used mainly to avoid overloading the site with "/>
            <p:cNvSpPr txBox="1"/>
            <p:nvPr/>
          </p:nvSpPr>
          <p:spPr>
            <a:xfrm>
              <a:off x="4762" y="4762"/>
              <a:ext cx="8088376" cy="9898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r>
                <a:t>As the audit shows, the robot.txt file is missing from the site. A robots.txt file tells search engine crawlers which URLs the crawler can access on the site and which content should remain private. This is used mainly to avoid overloading the site with requests, and reduces load time of the server.</a:t>
              </a:r>
            </a:p>
          </p:txBody>
        </p:sp>
      </p:grpSp>
      <p:sp>
        <p:nvSpPr>
          <p:cNvPr id="127" name="Google Shape;103;g65058b0fb1_0_17"/>
          <p:cNvSpPr txBox="1"/>
          <p:nvPr/>
        </p:nvSpPr>
        <p:spPr>
          <a:xfrm>
            <a:off x="490174" y="1162613"/>
            <a:ext cx="2104202"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a:solidFill>
                  <a:srgbClr val="0000FF"/>
                </a:solidFill>
                <a:latin typeface="Proxima Nova"/>
                <a:ea typeface="Proxima Nova"/>
                <a:cs typeface="Proxima Nova"/>
                <a:sym typeface="Proxima Nova"/>
              </a:defRPr>
            </a:lvl1pPr>
          </a:lstStyle>
          <a:p>
            <a:pPr/>
            <a:r>
              <a:t>Your Answer</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Google Shape;101;g65058b0fb1_0_17"/>
          <p:cNvSpPr txBox="1"/>
          <p:nvPr/>
        </p:nvSpPr>
        <p:spPr>
          <a:xfrm>
            <a:off x="490175" y="402186"/>
            <a:ext cx="8191801" cy="8628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u="sng">
                <a:solidFill>
                  <a:srgbClr val="FF0000"/>
                </a:solidFill>
                <a:latin typeface="Arial Black"/>
                <a:ea typeface="Arial Black"/>
                <a:cs typeface="Arial Black"/>
                <a:sym typeface="Arial Black"/>
              </a:defRPr>
            </a:pPr>
            <a:r>
              <a:t>Technical SEO</a:t>
            </a:r>
          </a:p>
          <a:p>
            <a:pPr/>
            <a:endParaRPr u="sng">
              <a:solidFill>
                <a:srgbClr val="FF0000"/>
              </a:solidFill>
              <a:latin typeface="Arial Black"/>
              <a:ea typeface="Arial Black"/>
              <a:cs typeface="Arial Black"/>
              <a:sym typeface="Arial Black"/>
            </a:endParaRPr>
          </a:p>
          <a:p>
            <a:pPr/>
            <a:r>
              <a:t>From the SEO audit report given, suggest ways to perform Technical SEO.</a:t>
            </a:r>
          </a:p>
        </p:txBody>
      </p:sp>
      <p:grpSp>
        <p:nvGrpSpPr>
          <p:cNvPr id="132" name="Google Shape;102;g65058b0fb1_0_17"/>
          <p:cNvGrpSpPr/>
          <p:nvPr/>
        </p:nvGrpSpPr>
        <p:grpSpPr>
          <a:xfrm>
            <a:off x="584174" y="1669311"/>
            <a:ext cx="8097902" cy="2775902"/>
            <a:chOff x="0" y="0"/>
            <a:chExt cx="8097900" cy="2775900"/>
          </a:xfrm>
        </p:grpSpPr>
        <p:sp>
          <p:nvSpPr>
            <p:cNvPr id="130" name="Rectangle"/>
            <p:cNvSpPr/>
            <p:nvPr/>
          </p:nvSpPr>
          <p:spPr>
            <a:xfrm>
              <a:off x="-1" y="-1"/>
              <a:ext cx="8097902" cy="2775902"/>
            </a:xfrm>
            <a:prstGeom prst="rect">
              <a:avLst/>
            </a:prstGeom>
            <a:noFill/>
            <a:ln w="9525" cap="flat">
              <a:solidFill>
                <a:srgbClr val="0000FF"/>
              </a:solidFill>
              <a:prstDash val="solid"/>
              <a:round/>
            </a:ln>
            <a:effectLst/>
          </p:spPr>
          <p:txBody>
            <a:bodyPr wrap="square" lIns="0" tIns="0" rIns="0" bIns="0" numCol="1" anchor="t">
              <a:noAutofit/>
            </a:bodyPr>
            <a:lstStyle/>
            <a:p>
              <a:pPr/>
            </a:p>
          </p:txBody>
        </p:sp>
        <p:sp>
          <p:nvSpPr>
            <p:cNvPr id="131" name="The size of the page’s HTML is much greater than the average size. This can lead to slower loading time, more bounce rate, and decreased revenue. TO reduce the HTML size: use HTML compression, CSS layouts, external style sheers, and move javascript to ex"/>
            <p:cNvSpPr txBox="1"/>
            <p:nvPr/>
          </p:nvSpPr>
          <p:spPr>
            <a:xfrm>
              <a:off x="4762" y="4762"/>
              <a:ext cx="8088376" cy="786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r>
                <a:t>The size of the page’s HTML is much greater than the average size. This can lead to slower loading time, more bounce rate, and decreased revenue. TO reduce the HTML size: use HTML compression, CSS layouts, external style sheers, and move javascript to external files.</a:t>
              </a:r>
            </a:p>
          </p:txBody>
        </p:sp>
      </p:grpSp>
      <p:sp>
        <p:nvSpPr>
          <p:cNvPr id="133" name="Google Shape;103;g65058b0fb1_0_17"/>
          <p:cNvSpPr txBox="1"/>
          <p:nvPr/>
        </p:nvSpPr>
        <p:spPr>
          <a:xfrm>
            <a:off x="490174" y="1162613"/>
            <a:ext cx="2104202"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a:solidFill>
                  <a:srgbClr val="0000FF"/>
                </a:solidFill>
                <a:latin typeface="Proxima Nova"/>
                <a:ea typeface="Proxima Nova"/>
                <a:cs typeface="Proxima Nova"/>
                <a:sym typeface="Proxima Nova"/>
              </a:defRPr>
            </a:lvl1pPr>
          </a:lstStyle>
          <a:p>
            <a:pPr/>
            <a:r>
              <a:t>Your Answer</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TextBox 2"/>
          <p:cNvSpPr txBox="1"/>
          <p:nvPr/>
        </p:nvSpPr>
        <p:spPr>
          <a:xfrm>
            <a:off x="3841543" y="2279362"/>
            <a:ext cx="1779891" cy="662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u="sng">
                <a:solidFill>
                  <a:srgbClr val="FF0000"/>
                </a:solidFill>
                <a:effectLst>
                  <a:outerShdw sx="100000" sy="100000" kx="0" ky="0" algn="b" rotWithShape="0" blurRad="38100" dist="38100" dir="2700000">
                    <a:srgbClr val="000000">
                      <a:alpha val="43137"/>
                    </a:srgbClr>
                  </a:outerShdw>
                </a:effectLst>
                <a:latin typeface="Arial Black"/>
                <a:ea typeface="Arial Black"/>
                <a:cs typeface="Arial Black"/>
                <a:sym typeface="Arial Black"/>
              </a:defRPr>
            </a:lvl1pPr>
          </a:lstStyle>
          <a:p>
            <a:pPr/>
            <a:r>
              <a:t>PART B</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Title 1"/>
          <p:cNvSpPr txBox="1"/>
          <p:nvPr>
            <p:ph type="title"/>
          </p:nvPr>
        </p:nvSpPr>
        <p:spPr>
          <a:xfrm>
            <a:off x="311700" y="445025"/>
            <a:ext cx="8757872" cy="572701"/>
          </a:xfrm>
          <a:prstGeom prst="rect">
            <a:avLst/>
          </a:prstGeom>
        </p:spPr>
        <p:txBody>
          <a:bodyPr/>
          <a:lstStyle>
            <a:lvl1pPr defTabSz="393192">
              <a:defRPr sz="1204">
                <a:solidFill>
                  <a:srgbClr val="FF0000"/>
                </a:solidFill>
                <a:latin typeface="Arial Black"/>
                <a:ea typeface="Arial Black"/>
                <a:cs typeface="Arial Black"/>
                <a:sym typeface="Arial Black"/>
              </a:defRPr>
            </a:lvl1pPr>
          </a:lstStyle>
          <a:p>
            <a:pPr/>
            <a:r>
              <a:t>Attach your Blog’s SEO Report from SEO Meta in 1 click (in the form of screen shots) ( Summary Tab)</a:t>
            </a:r>
          </a:p>
        </p:txBody>
      </p:sp>
      <p:pic>
        <p:nvPicPr>
          <p:cNvPr id="138" name="Image" descr="Image"/>
          <p:cNvPicPr>
            <a:picLocks noChangeAspect="1"/>
          </p:cNvPicPr>
          <p:nvPr/>
        </p:nvPicPr>
        <p:blipFill>
          <a:blip r:embed="rId2">
            <a:extLst/>
          </a:blip>
          <a:srcRect l="45750" t="6872" r="12071" b="25092"/>
          <a:stretch>
            <a:fillRect/>
          </a:stretch>
        </p:blipFill>
        <p:spPr>
          <a:xfrm>
            <a:off x="2654101" y="914552"/>
            <a:ext cx="3835751" cy="386708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